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519" r:id="rId2"/>
    <p:sldId id="596" r:id="rId3"/>
    <p:sldId id="616" r:id="rId4"/>
    <p:sldId id="598" r:id="rId5"/>
    <p:sldId id="599" r:id="rId6"/>
    <p:sldId id="600" r:id="rId7"/>
    <p:sldId id="601" r:id="rId8"/>
    <p:sldId id="602" r:id="rId9"/>
    <p:sldId id="603" r:id="rId10"/>
    <p:sldId id="617" r:id="rId11"/>
    <p:sldId id="615" r:id="rId12"/>
    <p:sldId id="61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vito" initials="wv" lastIdx="1" clrIdx="0"/>
  <p:cmAuthor id="2" name="T148353" initials="T" lastIdx="1" clrIdx="1">
    <p:extLst>
      <p:ext uri="{19B8F6BF-5375-455C-9EA6-DF929625EA0E}">
        <p15:presenceInfo xmlns:p15="http://schemas.microsoft.com/office/powerpoint/2012/main" userId="T14835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C2F"/>
    <a:srgbClr val="FFB64B"/>
    <a:srgbClr val="A79251"/>
    <a:srgbClr val="EA6531"/>
    <a:srgbClr val="F9D981"/>
    <a:srgbClr val="EA6530"/>
    <a:srgbClr val="FFC253"/>
    <a:srgbClr val="F9D679"/>
    <a:srgbClr val="FFC151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88571" autoAdjust="0"/>
  </p:normalViewPr>
  <p:slideViewPr>
    <p:cSldViewPr snapToGrid="0">
      <p:cViewPr varScale="1">
        <p:scale>
          <a:sx n="113" d="100"/>
          <a:sy n="113" d="100"/>
        </p:scale>
        <p:origin x="520" y="168"/>
      </p:cViewPr>
      <p:guideLst>
        <p:guide pos="3817"/>
        <p:guide orient="horz" pos="220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34545-7001-4F64-A1D4-6D75538E4064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C5125-5300-4F1B-9328-5E6CB7BD0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15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98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43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254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94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68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6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5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46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362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5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43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C5125-5300-4F1B-9328-5E6CB7BD07F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86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4D39-5B19-4D1A-912E-5E91DCA0BC7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C07E0-2190-4940-AC55-D0522CA309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5">
            <a:extLst>
              <a:ext uri="{FF2B5EF4-FFF2-40B4-BE49-F238E27FC236}">
                <a16:creationId xmlns:a16="http://schemas.microsoft.com/office/drawing/2014/main" id="{0C4ADC64-DA3A-4B87-9D9D-24F228AD977D}"/>
              </a:ext>
            </a:extLst>
          </p:cNvPr>
          <p:cNvSpPr txBox="1">
            <a:spLocks/>
          </p:cNvSpPr>
          <p:nvPr/>
        </p:nvSpPr>
        <p:spPr>
          <a:xfrm>
            <a:off x="2193286" y="1235627"/>
            <a:ext cx="7805428" cy="26316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网络图片缓存优化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872F9D-31A3-431C-890A-C666D87B04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02" y="2086848"/>
            <a:ext cx="1037771" cy="1037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4723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6" name="内容占位符 2">
            <a:extLst>
              <a:ext uri="{FF2B5EF4-FFF2-40B4-BE49-F238E27FC236}">
                <a16:creationId xmlns:a16="http://schemas.microsoft.com/office/drawing/2014/main" id="{DA4B2B0E-6B23-1449-AA79-644A11FD6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08" y="1049840"/>
            <a:ext cx="533614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根据使用场景使用不同的缓存策略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FBEC194-B3F3-AE45-9D5B-847D3F397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62" y="1620826"/>
            <a:ext cx="5336148" cy="4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1600" dirty="0"/>
              <a:t>String</a:t>
            </a:r>
            <a:r>
              <a:rPr lang="zh-CN" altLang="en-US" sz="1600" dirty="0"/>
              <a:t>新增属性</a:t>
            </a:r>
            <a:r>
              <a:rPr lang="en-US" altLang="zh-CN" sz="1600" dirty="0"/>
              <a:t>cacheType</a:t>
            </a:r>
          </a:p>
        </p:txBody>
      </p:sp>
      <p:pic>
        <p:nvPicPr>
          <p:cNvPr id="5" name="图片 4" descr="图片包含 应用程序&#10;&#10;描述已自动生成">
            <a:extLst>
              <a:ext uri="{FF2B5EF4-FFF2-40B4-BE49-F238E27FC236}">
                <a16:creationId xmlns:a16="http://schemas.microsoft.com/office/drawing/2014/main" id="{0DCF6A05-84AE-074F-AD0C-CCB2928F7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2" y="2049532"/>
            <a:ext cx="4965700" cy="127000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E7CA263D-C920-A647-9C85-B879B4C36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893" y="3538469"/>
            <a:ext cx="5894723" cy="4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600" dirty="0"/>
              <a:t>根据不同的</a:t>
            </a:r>
            <a:r>
              <a:rPr lang="en-US" altLang="zh-CN" sz="1600" dirty="0"/>
              <a:t>cacheType</a:t>
            </a:r>
            <a:r>
              <a:rPr lang="zh-CN" altLang="en-US" sz="1600" dirty="0"/>
              <a:t>使用不同的</a:t>
            </a:r>
            <a:r>
              <a:rPr lang="en-US" altLang="zh-CN" sz="1600" dirty="0"/>
              <a:t>LCLRUManager</a:t>
            </a:r>
            <a:r>
              <a:rPr lang="zh-CN" altLang="en-US" sz="1600" dirty="0"/>
              <a:t>来管理缓存</a:t>
            </a:r>
            <a:endParaRPr lang="en-US" altLang="zh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174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6" name="内容占位符 2">
            <a:extLst>
              <a:ext uri="{FF2B5EF4-FFF2-40B4-BE49-F238E27FC236}">
                <a16:creationId xmlns:a16="http://schemas.microsoft.com/office/drawing/2014/main" id="{DA4B2B0E-6B23-1449-AA79-644A11FD6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08" y="1049840"/>
            <a:ext cx="533614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所有网络图片实现超时释放内存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FBEC194-B3F3-AE45-9D5B-847D3F397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62" y="1620826"/>
            <a:ext cx="5336148" cy="1308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zh-CN" altLang="en" sz="1600" dirty="0"/>
              <a:t>改造</a:t>
            </a:r>
            <a:r>
              <a:rPr lang="en" altLang="zh-CN" sz="1600" dirty="0"/>
              <a:t>SDImageCache</a:t>
            </a:r>
            <a:r>
              <a:rPr lang="zh-CN" altLang="en-US" sz="1600" dirty="0"/>
              <a:t>，内部</a:t>
            </a:r>
            <a:r>
              <a:rPr lang="en" altLang="zh-CN" sz="1600" dirty="0"/>
              <a:t>memCache</a:t>
            </a:r>
            <a:r>
              <a:rPr lang="zh-CN" altLang="en-US" sz="1600" dirty="0"/>
              <a:t>将</a:t>
            </a:r>
            <a:r>
              <a:rPr lang="en" altLang="zh-CN" sz="1600" dirty="0"/>
              <a:t>NSCache</a:t>
            </a:r>
            <a:r>
              <a:rPr lang="zh-CN" altLang="en" sz="1600" dirty="0"/>
              <a:t>替换</a:t>
            </a:r>
            <a:r>
              <a:rPr lang="zh-CN" altLang="en-US" sz="1600" dirty="0"/>
              <a:t>为</a:t>
            </a:r>
            <a:r>
              <a:rPr lang="en" altLang="zh-CN" sz="1600" dirty="0"/>
              <a:t>LCLRUManager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/>
              <a:t>将</a:t>
            </a:r>
            <a:r>
              <a:rPr lang="en-US" altLang="zh-CN" sz="1600" dirty="0"/>
              <a:t>SDWebImage</a:t>
            </a:r>
            <a:r>
              <a:rPr lang="zh-CN" altLang="en-US" sz="1600" dirty="0"/>
              <a:t>改为私有库，中心仓库从</a:t>
            </a:r>
            <a:r>
              <a:rPr lang="en" altLang="zh-CN" sz="1600" dirty="0"/>
              <a:t>github</a:t>
            </a:r>
            <a:r>
              <a:rPr lang="zh-CN" altLang="en" sz="1600" dirty="0"/>
              <a:t>移动</a:t>
            </a:r>
            <a:r>
              <a:rPr lang="zh-CN" altLang="en-US" sz="1600" dirty="0"/>
              <a:t>到工蜂</a:t>
            </a:r>
            <a:endParaRPr lang="en-US" altLang="zh-CN" sz="1600" dirty="0"/>
          </a:p>
        </p:txBody>
      </p:sp>
      <p:pic>
        <p:nvPicPr>
          <p:cNvPr id="5" name="图片 4" descr="图片包含 游戏机, 仪表&#10;&#10;描述已自动生成">
            <a:extLst>
              <a:ext uri="{FF2B5EF4-FFF2-40B4-BE49-F238E27FC236}">
                <a16:creationId xmlns:a16="http://schemas.microsoft.com/office/drawing/2014/main" id="{1F03ADFD-B1D1-384E-B0DF-A5F6DB55F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" y="3175000"/>
            <a:ext cx="39243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F7A0DA-6F5E-6D45-B07A-A33EEE465171}"/>
              </a:ext>
            </a:extLst>
          </p:cNvPr>
          <p:cNvSpPr/>
          <p:nvPr/>
        </p:nvSpPr>
        <p:spPr>
          <a:xfrm>
            <a:off x="4367002" y="2967335"/>
            <a:ext cx="3457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Thank</a:t>
            </a:r>
            <a:r>
              <a:rPr lang="zh-CN" altLang="en-US" sz="54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you</a:t>
            </a:r>
            <a:endParaRPr lang="zh-CN" altLang="en-US" sz="5400" b="1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442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6" name="内容占位符 2">
            <a:extLst>
              <a:ext uri="{FF2B5EF4-FFF2-40B4-BE49-F238E27FC236}">
                <a16:creationId xmlns:a16="http://schemas.microsoft.com/office/drawing/2014/main" id="{DA4B2B0E-6B23-1449-AA79-644A11FD6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08" y="1323474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问题来源</a:t>
            </a:r>
          </a:p>
        </p:txBody>
      </p:sp>
      <p:sp>
        <p:nvSpPr>
          <p:cNvPr id="127" name="Rectangle 3">
            <a:extLst>
              <a:ext uri="{FF2B5EF4-FFF2-40B4-BE49-F238E27FC236}">
                <a16:creationId xmlns:a16="http://schemas.microsoft.com/office/drawing/2014/main" id="{2103FB69-7806-8A46-A25E-B58A05796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08" y="1995524"/>
            <a:ext cx="4648630" cy="76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600" dirty="0"/>
              <a:t>掌上穿越火线</a:t>
            </a:r>
            <a:r>
              <a:rPr lang="en-US" altLang="zh-CN" sz="1600" dirty="0"/>
              <a:t>CF</a:t>
            </a:r>
            <a:r>
              <a:rPr lang="zh-CN" altLang="en-US" sz="1600" dirty="0"/>
              <a:t>的火线百科页面滑动时内存飙升，退出该界面后，内存不下降。</a:t>
            </a:r>
            <a:br>
              <a:rPr lang="zh-CN" altLang="zh-CN" sz="1600" dirty="0"/>
            </a:br>
            <a:br>
              <a:rPr lang="zh-CN" altLang="zh-CN" sz="2800" dirty="0"/>
            </a:br>
            <a:endParaRPr lang="zh-CN" altLang="zh-CN" sz="2800" dirty="0"/>
          </a:p>
        </p:txBody>
      </p:sp>
      <p:pic>
        <p:nvPicPr>
          <p:cNvPr id="128" name="图片 12">
            <a:extLst>
              <a:ext uri="{FF2B5EF4-FFF2-40B4-BE49-F238E27FC236}">
                <a16:creationId xmlns:a16="http://schemas.microsoft.com/office/drawing/2014/main" id="{918BE045-A405-5C4A-83A7-6C82A0F8E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38" y="1323474"/>
            <a:ext cx="4318564" cy="379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026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A86AFAF-5630-DC43-A57F-1B6B9A471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8" y="1077685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问题分析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82D69FC-C83C-E54B-AF6A-84859A9D9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8" y="1698461"/>
            <a:ext cx="4370329" cy="76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600" dirty="0"/>
              <a:t>使用</a:t>
            </a:r>
            <a:r>
              <a:rPr lang="en-US" altLang="zh-CN" sz="1600" dirty="0"/>
              <a:t>instruments</a:t>
            </a:r>
            <a:r>
              <a:rPr lang="zh-CN" altLang="en-US" sz="1600" dirty="0"/>
              <a:t>分析，发现造成内存升高的原因是将</a:t>
            </a:r>
            <a:r>
              <a:rPr lang="en-US" altLang="zh-CN" sz="1600" dirty="0"/>
              <a:t>SDWebImage</a:t>
            </a:r>
            <a:r>
              <a:rPr lang="zh-CN" altLang="en-US" sz="1600" dirty="0"/>
              <a:t>大量图片缓存到内存里。</a:t>
            </a:r>
            <a:endParaRPr lang="en-US" altLang="zh-CN" sz="1600" dirty="0"/>
          </a:p>
          <a:p>
            <a:pPr eaLnBrk="1" hangingPunct="1">
              <a:buFontTx/>
              <a:buNone/>
            </a:pPr>
            <a:endParaRPr lang="en-US" altLang="zh-CN" sz="1600" dirty="0"/>
          </a:p>
          <a:p>
            <a:pPr eaLnBrk="1" hangingPunct="1">
              <a:buFontTx/>
              <a:buNone/>
            </a:pPr>
            <a:endParaRPr lang="en-US" altLang="zh-CN" sz="1600" dirty="0"/>
          </a:p>
          <a:p>
            <a:pPr eaLnBrk="1" hangingPunct="1">
              <a:buFontTx/>
              <a:buNone/>
            </a:pPr>
            <a:endParaRPr lang="en-US" altLang="zh-CN" sz="1600" dirty="0"/>
          </a:p>
          <a:p>
            <a:pPr eaLnBrk="1" hangingPunct="1">
              <a:buFontTx/>
              <a:buNone/>
            </a:pPr>
            <a:endParaRPr lang="en-US" altLang="zh-CN" sz="1600" dirty="0"/>
          </a:p>
          <a:p>
            <a:pPr eaLnBrk="1" hangingPunct="1">
              <a:buFontTx/>
              <a:buNone/>
            </a:pPr>
            <a:br>
              <a:rPr lang="zh-CN" altLang="zh-CN" sz="2800" dirty="0"/>
            </a:br>
            <a:endParaRPr lang="zh-CN" altLang="zh-CN" sz="2800" dirty="0"/>
          </a:p>
        </p:txBody>
      </p:sp>
      <p:pic>
        <p:nvPicPr>
          <p:cNvPr id="13" name="图片 6" descr="图片包含 截图, 游戏机&#10;&#10;描述已自动生成">
            <a:extLst>
              <a:ext uri="{FF2B5EF4-FFF2-40B4-BE49-F238E27FC236}">
                <a16:creationId xmlns:a16="http://schemas.microsoft.com/office/drawing/2014/main" id="{414A84D5-DEFB-EA42-87CC-4D3BA5962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30" y="1034572"/>
            <a:ext cx="48768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 descr="图片包含 监控, 电脑, 游戏机, 桌子&#10;&#10;描述已自动生成">
            <a:extLst>
              <a:ext uri="{FF2B5EF4-FFF2-40B4-BE49-F238E27FC236}">
                <a16:creationId xmlns:a16="http://schemas.microsoft.com/office/drawing/2014/main" id="{9BF9D681-6E79-2447-B36E-2B808A979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311" y="2806747"/>
            <a:ext cx="48720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0" descr="图片包含 游戏机&#10;&#10;描述已自动生成">
            <a:extLst>
              <a:ext uri="{FF2B5EF4-FFF2-40B4-BE49-F238E27FC236}">
                <a16:creationId xmlns:a16="http://schemas.microsoft.com/office/drawing/2014/main" id="{4C19AE5F-64C1-074A-86B4-BA809A85E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548" y="4388422"/>
            <a:ext cx="48768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7A9B5B34-EAEC-C747-83BC-D400EBF57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3" y="4007199"/>
            <a:ext cx="5016592" cy="217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/>
              <a:t>不设置限制时，图片占用内存会一直增长。</a:t>
            </a:r>
            <a:endParaRPr lang="en-US" altLang="zh-CN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/>
              <a:t>仅可从数量和大小两个纬度限制占用内存大小，到达限制值之后，内存会一直维持高位。</a:t>
            </a:r>
            <a:endParaRPr lang="en-US" altLang="zh-CN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/>
              <a:t>不考虑实际场景，全部缓存在内存中。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en-US" altLang="zh-CN" sz="1600" dirty="0"/>
              <a:t>NSCache</a:t>
            </a:r>
            <a:r>
              <a:rPr lang="zh-CN" altLang="en-US" sz="1600" dirty="0"/>
              <a:t>的</a:t>
            </a:r>
            <a:r>
              <a:rPr lang="zh-CN" altLang="zh-CN" sz="1600" dirty="0"/>
              <a:t>totalCostLimit</a:t>
            </a:r>
            <a:r>
              <a:rPr lang="zh-CN" altLang="en-US" sz="1600" dirty="0"/>
              <a:t>和</a:t>
            </a:r>
            <a:r>
              <a:rPr lang="zh-CN" altLang="zh-CN" sz="1600" dirty="0"/>
              <a:t>countLimit</a:t>
            </a:r>
            <a:r>
              <a:rPr lang="zh-CN" altLang="en-US" sz="1600" dirty="0"/>
              <a:t>限制不严格，释放时机随缘。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en-US" altLang="zh-CN" sz="1600" dirty="0"/>
              <a:t>App</a:t>
            </a:r>
            <a:r>
              <a:rPr lang="zh-CN" altLang="en-US" sz="1600" dirty="0"/>
              <a:t>退到后台会释放内存。</a:t>
            </a:r>
            <a:endParaRPr lang="en-US" altLang="zh-CN" sz="1600" dirty="0"/>
          </a:p>
          <a:p>
            <a:pPr>
              <a:buNone/>
            </a:pPr>
            <a:br>
              <a:rPr lang="zh-CN" altLang="zh-CN" sz="1600" dirty="0"/>
            </a:br>
            <a:br>
              <a:rPr lang="zh-CN" altLang="zh-CN" sz="2800" dirty="0"/>
            </a:br>
            <a:endParaRPr lang="zh-CN" altLang="zh-CN" sz="2800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61FEACBB-2320-D943-A9A5-91240ED2A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3" y="3498050"/>
            <a:ext cx="4734713" cy="39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SDWebImage</a:t>
            </a:r>
            <a:r>
              <a:rPr lang="zh-CN" altLang="en-US" dirty="0"/>
              <a:t>图片缓存的缺点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98F4257-66EB-B24E-96EC-E7B1A3AB68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7" y="2732785"/>
            <a:ext cx="5141673" cy="397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102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505299-F265-6741-BA6E-17021480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996" y="1049840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方案设计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22AE00A-144C-B545-BE5D-5A1E3F3E2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996" y="1585303"/>
            <a:ext cx="5098903" cy="137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图片内存大小超过一定值，释放内存。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图片内存超过一定数量，释放内存。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图片内存存在一定时间没有被使用，释放内存。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程序进入后台之后，内存还保留。</a:t>
            </a:r>
            <a:br>
              <a:rPr lang="zh-CN" altLang="zh-CN" sz="1600" dirty="0"/>
            </a:br>
            <a:br>
              <a:rPr lang="zh-CN" altLang="zh-CN" sz="2800" dirty="0"/>
            </a:br>
            <a:endParaRPr lang="zh-CN" altLang="zh-CN" sz="2800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BD15FFC-2DB3-504F-B421-DE8D7C0AC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46" y="3693812"/>
            <a:ext cx="3712458" cy="37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600" dirty="0"/>
              <a:t>先入先出</a:t>
            </a:r>
            <a:r>
              <a:rPr lang="en-US" altLang="zh-CN" sz="1600" dirty="0"/>
              <a:t> vs</a:t>
            </a:r>
            <a:r>
              <a:rPr lang="zh-CN" altLang="en-US" sz="1600" dirty="0"/>
              <a:t> 最少使用 </a:t>
            </a:r>
            <a:r>
              <a:rPr lang="en-US" altLang="zh-CN" sz="1600" dirty="0"/>
              <a:t>vs</a:t>
            </a:r>
            <a:r>
              <a:rPr lang="zh-CN" altLang="en-US" sz="1600" dirty="0"/>
              <a:t> 最近最少使用</a:t>
            </a:r>
            <a:r>
              <a:rPr lang="en-US" altLang="zh-CN" sz="1600" dirty="0"/>
              <a:t> </a:t>
            </a:r>
            <a:br>
              <a:rPr lang="zh-CN" altLang="zh-CN" sz="1600" dirty="0"/>
            </a:br>
            <a:br>
              <a:rPr lang="zh-CN" altLang="zh-CN" sz="2800" dirty="0"/>
            </a:br>
            <a:endParaRPr lang="zh-CN" altLang="zh-CN" sz="28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80E8B55-127D-5E4B-9B9E-0E6B9844A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996" y="3200400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释放顺序</a:t>
            </a:r>
          </a:p>
        </p:txBody>
      </p:sp>
      <p:sp>
        <p:nvSpPr>
          <p:cNvPr id="17" name="箭头: 右 6">
            <a:extLst>
              <a:ext uri="{FF2B5EF4-FFF2-40B4-BE49-F238E27FC236}">
                <a16:creationId xmlns:a16="http://schemas.microsoft.com/office/drawing/2014/main" id="{76DD74BE-5A01-E647-803F-01D9F3989847}"/>
              </a:ext>
            </a:extLst>
          </p:cNvPr>
          <p:cNvSpPr/>
          <p:nvPr/>
        </p:nvSpPr>
        <p:spPr>
          <a:xfrm>
            <a:off x="5098555" y="3392985"/>
            <a:ext cx="483978" cy="5048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6CD6BE08-9789-3546-86DB-904F41D2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6824" y="3392985"/>
            <a:ext cx="4114088" cy="71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600" dirty="0"/>
              <a:t>LRU</a:t>
            </a:r>
          </a:p>
          <a:p>
            <a:pPr eaLnBrk="1" hangingPunct="1">
              <a:buFontTx/>
              <a:buNone/>
            </a:pPr>
            <a:r>
              <a:rPr lang="zh-CN" altLang="en-US" sz="1600" dirty="0"/>
              <a:t>释放</a:t>
            </a:r>
            <a:r>
              <a:rPr lang="zh-CN" altLang="en-US" sz="1600" dirty="0">
                <a:solidFill>
                  <a:srgbClr val="FF0000"/>
                </a:solidFill>
              </a:rPr>
              <a:t>最少使用次数，最久没有使用</a:t>
            </a:r>
            <a:r>
              <a:rPr lang="zh-CN" altLang="en-US" sz="1600" dirty="0"/>
              <a:t>的内存</a:t>
            </a:r>
            <a:br>
              <a:rPr lang="zh-CN" altLang="zh-CN" sz="1600" dirty="0"/>
            </a:br>
            <a:br>
              <a:rPr lang="zh-CN" altLang="zh-CN" sz="2800" dirty="0"/>
            </a:br>
            <a:endParaRPr lang="zh-CN" altLang="zh-CN" sz="280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429619C-4451-CF49-8837-1DC358BD1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46" y="4575100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数组 </a:t>
            </a:r>
            <a:r>
              <a:rPr lang="en-US" altLang="zh-CN" dirty="0"/>
              <a:t>VS</a:t>
            </a:r>
            <a:r>
              <a:rPr lang="zh-CN" altLang="en-US" dirty="0"/>
              <a:t> 链表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F492F07-9760-FE40-B95B-B975057F8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46" y="5032300"/>
            <a:ext cx="3712458" cy="69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最新或最近使用图片内存放头结点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最旧或最少使用图片内存放尾结点</a:t>
            </a:r>
            <a:br>
              <a:rPr lang="zh-CN" altLang="zh-CN" sz="1600" dirty="0"/>
            </a:br>
            <a:br>
              <a:rPr lang="zh-CN" altLang="zh-CN" sz="2800" dirty="0"/>
            </a:br>
            <a:endParaRPr lang="zh-CN" altLang="zh-CN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34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/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9C503C0-B2AF-3547-92A0-603C2CEB7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18333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1938" indent="-26193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dirty="0"/>
              <a:t>单链表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9E4F472-FF02-E94E-9693-F558A3E3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08" y="1399591"/>
            <a:ext cx="5604281" cy="1223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新增缓存已经在链表</a:t>
            </a:r>
            <a:r>
              <a:rPr lang="en-US" altLang="zh-CN" sz="1600" dirty="0"/>
              <a:t>A</a:t>
            </a:r>
            <a:r>
              <a:rPr lang="zh-CN" altLang="en-US" sz="1600" dirty="0"/>
              <a:t>结点内，将</a:t>
            </a:r>
            <a:r>
              <a:rPr lang="en-US" altLang="zh-CN" sz="1600" dirty="0"/>
              <a:t>A</a:t>
            </a:r>
            <a:r>
              <a:rPr lang="zh-CN" altLang="en-US" sz="1600" dirty="0"/>
              <a:t>结点移动到头结点。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新增缓存没有在链表，直接插入头结点。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新增缓存后，检查总大小</a:t>
            </a:r>
            <a:r>
              <a:rPr lang="en-US" altLang="zh-CN" sz="1600" dirty="0"/>
              <a:t>/</a:t>
            </a:r>
            <a:r>
              <a:rPr lang="zh-CN" altLang="en-US" sz="1600" dirty="0"/>
              <a:t>个数</a:t>
            </a:r>
            <a:r>
              <a:rPr lang="en-US" altLang="zh-CN" sz="1600" dirty="0"/>
              <a:t>/</a:t>
            </a:r>
            <a:r>
              <a:rPr lang="zh-CN" altLang="en-US" sz="1600" dirty="0"/>
              <a:t>尾结点时间。</a:t>
            </a:r>
            <a:endParaRPr lang="en-US" altLang="zh-CN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/>
              <a:t>定时检查总大小</a:t>
            </a:r>
            <a:r>
              <a:rPr lang="en-US" altLang="zh-CN" sz="1600" dirty="0"/>
              <a:t>/</a:t>
            </a:r>
            <a:r>
              <a:rPr lang="zh-CN" altLang="en-US" sz="1600" dirty="0"/>
              <a:t>个数</a:t>
            </a:r>
            <a:r>
              <a:rPr lang="en-US" altLang="zh-CN" sz="1600" dirty="0"/>
              <a:t>/</a:t>
            </a:r>
            <a:r>
              <a:rPr lang="zh-CN" altLang="en-US" sz="1600" dirty="0"/>
              <a:t>尾结点时间。</a:t>
            </a:r>
            <a:br>
              <a:rPr lang="zh-CN" altLang="zh-CN" sz="1600" dirty="0"/>
            </a:br>
            <a:br>
              <a:rPr lang="zh-CN" altLang="zh-CN" sz="2800" dirty="0"/>
            </a:br>
            <a:endParaRPr lang="zh-CN" altLang="zh-CN" sz="2800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24D382B-65BB-264B-AC69-5E81919E2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935133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1938" indent="-26193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dirty="0"/>
              <a:t>时间复杂度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D1D1939-AD13-F244-9359-2FE81C177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08" y="3311216"/>
            <a:ext cx="1591606" cy="952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增：</a:t>
            </a:r>
            <a:r>
              <a:rPr lang="zh-CN" altLang="zh-CN" sz="1600" dirty="0"/>
              <a:t>O(n)</a:t>
            </a:r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zh-CN" sz="1600" dirty="0"/>
              <a:t>删</a:t>
            </a:r>
            <a:r>
              <a:rPr lang="zh-CN" altLang="en-US" sz="1600" dirty="0"/>
              <a:t>：</a:t>
            </a:r>
            <a:r>
              <a:rPr lang="zh-CN" altLang="zh-CN" sz="1600" dirty="0"/>
              <a:t>O(</a:t>
            </a:r>
            <a:r>
              <a:rPr lang="en-US" altLang="zh-CN" sz="1600" dirty="0"/>
              <a:t>1</a:t>
            </a:r>
            <a:r>
              <a:rPr lang="zh-CN" altLang="zh-CN" sz="1600" dirty="0"/>
              <a:t>)</a:t>
            </a:r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zh-CN" sz="1600" dirty="0"/>
              <a:t>查</a:t>
            </a:r>
            <a:r>
              <a:rPr lang="zh-CN" altLang="en-US" sz="1600" dirty="0"/>
              <a:t>：</a:t>
            </a:r>
            <a:r>
              <a:rPr lang="zh-CN" altLang="zh-CN" sz="1600" dirty="0"/>
              <a:t>O(n)</a:t>
            </a:r>
            <a:br>
              <a:rPr lang="zh-CN" altLang="zh-CN" sz="1600" dirty="0"/>
            </a:br>
            <a:br>
              <a:rPr lang="zh-CN" altLang="zh-CN" sz="2800" dirty="0"/>
            </a:br>
            <a:endParaRPr lang="zh-CN" altLang="zh-CN" sz="2800" dirty="0"/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2A103BE9-20AF-9F43-BCD6-AF556805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1355618"/>
            <a:ext cx="238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" descr="图片包含 游戏机, 画, 桌子&#10;&#10;描述已自动生成">
            <a:extLst>
              <a:ext uri="{FF2B5EF4-FFF2-40B4-BE49-F238E27FC236}">
                <a16:creationId xmlns:a16="http://schemas.microsoft.com/office/drawing/2014/main" id="{9838FC88-5EFF-6F48-B308-59AD8B2F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2782888"/>
            <a:ext cx="213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3B2A6E-C78E-4D4E-BDD7-3B48B851BB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75" y="4108164"/>
            <a:ext cx="2235200" cy="1765300"/>
          </a:xfrm>
          <a:prstGeom prst="rect">
            <a:avLst/>
          </a:prstGeom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049A964-E560-5C40-B27C-7609690FD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61074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1938" indent="-26193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dirty="0"/>
              <a:t>存在的问题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C43D1147-D90F-DB46-B0DA-A37E32CCA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218274"/>
            <a:ext cx="3324249" cy="67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增</a:t>
            </a:r>
            <a:r>
              <a:rPr lang="en-US" altLang="zh-CN" sz="1600" dirty="0"/>
              <a:t>/</a:t>
            </a:r>
            <a:r>
              <a:rPr lang="zh-CN" altLang="en-US" sz="1600" dirty="0"/>
              <a:t>查时间复杂度高。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频繁创建</a:t>
            </a:r>
            <a:r>
              <a:rPr lang="en-US" altLang="zh-CN" sz="1600" dirty="0"/>
              <a:t>/</a:t>
            </a:r>
            <a:r>
              <a:rPr lang="zh-CN" altLang="en-US" sz="1600" dirty="0"/>
              <a:t>删除结点，浪费资源。</a:t>
            </a:r>
            <a:endParaRPr lang="en-US" altLang="zh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79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842E0C1-36B9-B945-A5C9-DBEADB7A4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08" y="1120078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1938" indent="-26193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dirty="0"/>
              <a:t>降低时间复杂度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016F4D8-CDDB-6744-84A7-4C0252B5B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89" y="1577278"/>
            <a:ext cx="2590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600" dirty="0"/>
              <a:t>使用散列表保存结点</a:t>
            </a:r>
            <a:endParaRPr lang="en-US" altLang="zh-CN" sz="1600" dirty="0"/>
          </a:p>
          <a:p>
            <a:pPr eaLnBrk="1" hangingPunct="1">
              <a:buFontTx/>
              <a:buNone/>
            </a:pPr>
            <a:r>
              <a:rPr lang="zh-CN" altLang="en-US" sz="1600" dirty="0"/>
              <a:t>增：</a:t>
            </a:r>
            <a:r>
              <a:rPr lang="zh-CN" altLang="zh-CN" sz="1600" dirty="0"/>
              <a:t>O(</a:t>
            </a:r>
            <a:r>
              <a:rPr lang="en-US" altLang="zh-CN" sz="1600" dirty="0"/>
              <a:t>1</a:t>
            </a:r>
            <a:r>
              <a:rPr lang="zh-CN" altLang="zh-CN" sz="1600" dirty="0"/>
              <a:t>)</a:t>
            </a:r>
          </a:p>
          <a:p>
            <a:pPr eaLnBrk="1" hangingPunct="1">
              <a:buFontTx/>
              <a:buNone/>
            </a:pPr>
            <a:r>
              <a:rPr lang="zh-CN" altLang="zh-CN" sz="1600" dirty="0"/>
              <a:t>删</a:t>
            </a:r>
            <a:r>
              <a:rPr lang="zh-CN" altLang="en-US" sz="1600" dirty="0"/>
              <a:t>：</a:t>
            </a:r>
            <a:r>
              <a:rPr lang="zh-CN" altLang="zh-CN" sz="1600" dirty="0"/>
              <a:t>O(</a:t>
            </a:r>
            <a:r>
              <a:rPr lang="en-US" altLang="zh-CN" sz="1600" dirty="0"/>
              <a:t>1</a:t>
            </a:r>
            <a:r>
              <a:rPr lang="zh-CN" altLang="zh-CN" sz="1600" dirty="0"/>
              <a:t>)</a:t>
            </a:r>
          </a:p>
          <a:p>
            <a:pPr eaLnBrk="1" hangingPunct="1">
              <a:buFontTx/>
              <a:buNone/>
            </a:pPr>
            <a:r>
              <a:rPr lang="zh-CN" altLang="zh-CN" sz="1600" dirty="0"/>
              <a:t>查</a:t>
            </a:r>
            <a:r>
              <a:rPr lang="zh-CN" altLang="en-US" sz="1600" dirty="0"/>
              <a:t>：</a:t>
            </a:r>
            <a:r>
              <a:rPr lang="zh-CN" altLang="zh-CN" sz="1600" dirty="0"/>
              <a:t>O(</a:t>
            </a:r>
            <a:r>
              <a:rPr lang="en-US" altLang="zh-CN" sz="1600" dirty="0"/>
              <a:t>1</a:t>
            </a:r>
            <a:r>
              <a:rPr lang="zh-CN" altLang="zh-CN" sz="1600" dirty="0"/>
              <a:t>)</a:t>
            </a:r>
            <a:br>
              <a:rPr lang="zh-CN" altLang="zh-CN" sz="1600" dirty="0"/>
            </a:br>
            <a:br>
              <a:rPr lang="zh-CN" altLang="zh-CN" sz="2800" dirty="0"/>
            </a:br>
            <a:endParaRPr lang="zh-CN" altLang="zh-CN" sz="2800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00583CD-659B-C940-A121-5C8BA26EA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785" y="2925330"/>
            <a:ext cx="480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1938" indent="-26193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dirty="0"/>
              <a:t>避免频繁删除结点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创建结点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连接结点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0C503D5A-5283-9049-B9F1-61AC59795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726" y="3370893"/>
            <a:ext cx="5766762" cy="131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使用循环链表和节点复用池，避免删除和重复创建结点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为了方便查找前驱结点，使用双向链表。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结点已满时，直接将尾结点的数据替换为新数据，移动头结点和尾结点的指向。</a:t>
            </a:r>
            <a:endParaRPr lang="en-US" altLang="zh-CN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BA4370-11A3-E249-AF5F-E3F86F5AA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37" y="1120078"/>
            <a:ext cx="2667000" cy="1371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10F0D09-379D-C94D-B568-B7DB1E276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041" y="2679700"/>
            <a:ext cx="1587500" cy="901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EC3E10-E998-BD4C-A9F8-AB62BC729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339" y="2393950"/>
            <a:ext cx="2235200" cy="1765300"/>
          </a:xfrm>
          <a:prstGeom prst="rect">
            <a:avLst/>
          </a:prstGeo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72D4AD71-09B8-B648-ADFA-C4133CDB5C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5" y="5238144"/>
            <a:ext cx="9347200" cy="1282700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964A7B7D-2493-FF47-A91F-E462F7B9E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785" y="4759237"/>
            <a:ext cx="180917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1938" indent="-26193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dirty="0"/>
              <a:t>关键代码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25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6" name="内容占位符 2">
            <a:extLst>
              <a:ext uri="{FF2B5EF4-FFF2-40B4-BE49-F238E27FC236}">
                <a16:creationId xmlns:a16="http://schemas.microsoft.com/office/drawing/2014/main" id="{DA4B2B0E-6B23-1449-AA79-644A11FD6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08" y="1323474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最终方案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05687DE-32E9-DB43-8FC1-19AAEBD18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97" y="1774774"/>
            <a:ext cx="45903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</a:rPr>
              <a:t>散列表</a:t>
            </a:r>
            <a:r>
              <a:rPr lang="en-US" altLang="zh-CN" sz="1600" dirty="0">
                <a:solidFill>
                  <a:srgbClr val="FF0000"/>
                </a:solidFill>
              </a:rPr>
              <a:t>+</a:t>
            </a:r>
            <a:r>
              <a:rPr lang="zh-CN" altLang="en-US" sz="1600" dirty="0">
                <a:solidFill>
                  <a:srgbClr val="FF0000"/>
                </a:solidFill>
              </a:rPr>
              <a:t>双向循环列表</a:t>
            </a:r>
            <a:r>
              <a:rPr lang="en-US" altLang="zh-CN" sz="1600" dirty="0">
                <a:solidFill>
                  <a:srgbClr val="FF0000"/>
                </a:solidFill>
              </a:rPr>
              <a:t>+</a:t>
            </a:r>
            <a:r>
              <a:rPr lang="zh-CN" altLang="en-US" sz="1600" dirty="0">
                <a:solidFill>
                  <a:srgbClr val="FF0000"/>
                </a:solidFill>
              </a:rPr>
              <a:t>结点复用池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D231424-60EA-2C47-9584-76F2772E4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97" y="2252427"/>
            <a:ext cx="5448860" cy="168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不删除结点，不重复创建节点，只替换节点内的</a:t>
            </a:r>
            <a:r>
              <a:rPr lang="en-US" altLang="zh-CN" sz="1600" dirty="0"/>
              <a:t>key</a:t>
            </a:r>
            <a:r>
              <a:rPr lang="zh-CN" altLang="en-US" sz="1600" dirty="0"/>
              <a:t>和</a:t>
            </a:r>
            <a:r>
              <a:rPr lang="en-US" altLang="zh-CN" sz="1600" dirty="0"/>
              <a:t>data</a:t>
            </a:r>
            <a:r>
              <a:rPr lang="zh-CN" altLang="en-US" sz="1600" dirty="0"/>
              <a:t>，并修改头结点和尾结点的指向。大大降低了开销。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支持超时释放内存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退到后台不会释放</a:t>
            </a:r>
            <a:endParaRPr lang="en-US" altLang="zh-CN" sz="1600" dirty="0"/>
          </a:p>
          <a:p>
            <a:pPr marL="285750" indent="-285750" eaLnBrk="1" hangingPunct="1">
              <a:buFont typeface="Wingdings" pitchFamily="2" charset="2"/>
              <a:buChar char="Ø"/>
            </a:pPr>
            <a:r>
              <a:rPr lang="zh-CN" altLang="en-US" sz="1600" dirty="0"/>
              <a:t>线程安全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FD8C93-692B-D747-9BC4-A11CF31E2B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637" y="4348087"/>
            <a:ext cx="5014472" cy="1714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9C6259-4166-C746-B4F1-E7E602E9AA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99" y="1143143"/>
            <a:ext cx="4940300" cy="4076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ED3973-0A9F-724C-B063-EC70306C51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46" y="4293848"/>
            <a:ext cx="2653783" cy="17691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438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EE005F1-CEB8-9141-BA00-49364F0C0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45" y="1099085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61938" indent="-26193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dirty="0"/>
              <a:t>业界方案对比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75B94-547A-8B45-89CE-1893D22BE0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3" y="1622796"/>
            <a:ext cx="4876800" cy="393700"/>
          </a:xfrm>
          <a:prstGeom prst="rect">
            <a:avLst/>
          </a:prstGeom>
        </p:spPr>
      </p:pic>
      <p:pic>
        <p:nvPicPr>
          <p:cNvPr id="16" name="图片 1">
            <a:extLst>
              <a:ext uri="{FF2B5EF4-FFF2-40B4-BE49-F238E27FC236}">
                <a16:creationId xmlns:a16="http://schemas.microsoft.com/office/drawing/2014/main" id="{CE7FB236-0418-9543-8054-D7A349E50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9" y="2677304"/>
            <a:ext cx="3381447" cy="216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3E98C435-AF2B-1A44-A5E7-EB83263D4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490" y="5045107"/>
            <a:ext cx="3715877" cy="106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000" dirty="0"/>
              <a:t>说明：</a:t>
            </a:r>
            <a:endParaRPr lang="en-US" altLang="zh-CN" sz="1000" dirty="0"/>
          </a:p>
          <a:p>
            <a:pPr marL="171450" indent="-171450" eaLnBrk="1" hangingPunct="1">
              <a:buFont typeface="Wingdings" pitchFamily="2" charset="2"/>
              <a:buChar char="Ø"/>
            </a:pPr>
            <a:r>
              <a:rPr lang="zh-CN" altLang="en-US" sz="1000" dirty="0"/>
              <a:t>十万次存储，</a:t>
            </a:r>
            <a:r>
              <a:rPr lang="en-US" altLang="zh-CN" sz="1000" dirty="0"/>
              <a:t>countLimit</a:t>
            </a:r>
            <a:r>
              <a:rPr lang="zh-CN" altLang="en-US" sz="1000" dirty="0"/>
              <a:t>从</a:t>
            </a:r>
            <a:r>
              <a:rPr lang="en-US" altLang="zh-CN" sz="1000" dirty="0"/>
              <a:t>1000</a:t>
            </a:r>
            <a:r>
              <a:rPr lang="zh-CN" altLang="en-US" sz="1000" dirty="0"/>
              <a:t>到</a:t>
            </a:r>
            <a:r>
              <a:rPr lang="en-US" altLang="zh-CN" sz="1000" dirty="0"/>
              <a:t>100000</a:t>
            </a:r>
            <a:r>
              <a:rPr lang="zh-CN" altLang="en-US" sz="1000" dirty="0"/>
              <a:t>的存储耗时。</a:t>
            </a:r>
            <a:endParaRPr lang="en-US" altLang="zh-CN" sz="1000" dirty="0"/>
          </a:p>
          <a:p>
            <a:pPr marL="171450" indent="-171450" eaLnBrk="1" hangingPunct="1">
              <a:buFont typeface="Wingdings" pitchFamily="2" charset="2"/>
              <a:buChar char="Ø"/>
            </a:pPr>
            <a:r>
              <a:rPr lang="en-US" altLang="zh-CN" sz="1000" dirty="0"/>
              <a:t>LCLRUManager</a:t>
            </a:r>
            <a:r>
              <a:rPr lang="zh-CN" altLang="en-US" sz="1000" dirty="0"/>
              <a:t>相对于</a:t>
            </a:r>
            <a:r>
              <a:rPr lang="en-US" altLang="zh-CN" sz="1000" dirty="0"/>
              <a:t>YYMemoryCache</a:t>
            </a:r>
            <a:r>
              <a:rPr lang="zh-CN" altLang="en-US" sz="1000" dirty="0"/>
              <a:t>有压倒性优势。</a:t>
            </a:r>
            <a:endParaRPr lang="en-US" altLang="zh-CN" sz="1000" dirty="0"/>
          </a:p>
          <a:p>
            <a:pPr marL="171450" indent="-171450" eaLnBrk="1" hangingPunct="1">
              <a:buFont typeface="Wingdings" pitchFamily="2" charset="2"/>
              <a:buChar char="Ø"/>
            </a:pPr>
            <a:r>
              <a:rPr lang="en-US" altLang="zh-CN" sz="1000" dirty="0"/>
              <a:t>NSCache</a:t>
            </a:r>
            <a:r>
              <a:rPr lang="zh-CN" altLang="en-US" sz="1000" dirty="0"/>
              <a:t>没有实时处理数量限制逻辑。</a:t>
            </a:r>
            <a:endParaRPr lang="en-US" altLang="zh-CN" sz="1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1F60D-4044-1C40-AF0D-E04CF40DCA46}"/>
              </a:ext>
            </a:extLst>
          </p:cNvPr>
          <p:cNvSpPr txBox="1"/>
          <p:nvPr/>
        </p:nvSpPr>
        <p:spPr>
          <a:xfrm>
            <a:off x="1444737" y="2271572"/>
            <a:ext cx="1951606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限制内存个数耗时图（秒）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769A14-8439-F74F-BF1E-66224F09FF55}"/>
              </a:ext>
            </a:extLst>
          </p:cNvPr>
          <p:cNvSpPr txBox="1"/>
          <p:nvPr/>
        </p:nvSpPr>
        <p:spPr>
          <a:xfrm>
            <a:off x="7114884" y="2271572"/>
            <a:ext cx="2541727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限制内存大小耗时图（秒</a:t>
            </a:r>
            <a:r>
              <a:rPr kumimoji="1" lang="en-US" altLang="zh-CN" sz="1200" dirty="0"/>
              <a:t>/MB</a:t>
            </a:r>
            <a:r>
              <a:rPr kumimoji="1" lang="zh-CN" altLang="en-US" sz="1200" dirty="0"/>
              <a:t>）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0B4F9B05-7836-6241-81F1-84001D572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734" y="5045107"/>
            <a:ext cx="3715877" cy="106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000" dirty="0"/>
              <a:t>说明：</a:t>
            </a:r>
            <a:endParaRPr lang="en-US" altLang="zh-CN" sz="1000" dirty="0"/>
          </a:p>
          <a:p>
            <a:pPr marL="171450" indent="-171450" eaLnBrk="1" hangingPunct="1">
              <a:buFont typeface="Wingdings" pitchFamily="2" charset="2"/>
              <a:buChar char="Ø"/>
            </a:pPr>
            <a:r>
              <a:rPr lang="zh-CN" altLang="en-US" sz="1000" dirty="0"/>
              <a:t>十万次存储，不限制</a:t>
            </a:r>
            <a:r>
              <a:rPr lang="en-US" altLang="zh-CN" sz="1000" dirty="0"/>
              <a:t>countLimit</a:t>
            </a:r>
            <a:r>
              <a:rPr lang="zh-CN" altLang="en-US" sz="1000" dirty="0"/>
              <a:t>，但是限制在五万次存储到达</a:t>
            </a:r>
            <a:r>
              <a:rPr lang="en-US" altLang="zh-CN" sz="1000" dirty="0"/>
              <a:t>totalCostLimit</a:t>
            </a:r>
            <a:r>
              <a:rPr lang="zh-CN" altLang="en-US" sz="1000" dirty="0"/>
              <a:t>。</a:t>
            </a:r>
            <a:endParaRPr lang="en-US" altLang="zh-CN" sz="1000" dirty="0"/>
          </a:p>
          <a:p>
            <a:pPr marL="171450" indent="-171450" eaLnBrk="1" hangingPunct="1">
              <a:buFont typeface="Wingdings" pitchFamily="2" charset="2"/>
              <a:buChar char="Ø"/>
            </a:pPr>
            <a:r>
              <a:rPr lang="zh-CN" altLang="en-US" sz="1000" dirty="0"/>
              <a:t>耗时和到达存储大小限制时的存储个数有关。</a:t>
            </a:r>
            <a:endParaRPr lang="en-US" altLang="zh-CN" sz="1000" dirty="0"/>
          </a:p>
          <a:p>
            <a:pPr marL="171450" indent="-171450" eaLnBrk="1" hangingPunct="1">
              <a:buFont typeface="Wingdings" pitchFamily="2" charset="2"/>
              <a:buChar char="Ø"/>
            </a:pPr>
            <a:r>
              <a:rPr lang="en-US" altLang="zh-CN" sz="1000" dirty="0"/>
              <a:t>LCLRUManager</a:t>
            </a:r>
            <a:r>
              <a:rPr lang="zh-CN" altLang="en-US" sz="1000" dirty="0"/>
              <a:t>在同等条件下，存储有显著优势。</a:t>
            </a:r>
            <a:endParaRPr lang="en-US" altLang="zh-CN" sz="1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0D3C96-E093-3342-B72A-D37998276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677305"/>
            <a:ext cx="4393050" cy="21628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00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FDF636-8466-4284-BBEB-3A92825D532A}"/>
              </a:ext>
            </a:extLst>
          </p:cNvPr>
          <p:cNvGrpSpPr/>
          <p:nvPr/>
        </p:nvGrpSpPr>
        <p:grpSpPr>
          <a:xfrm>
            <a:off x="635" y="0"/>
            <a:ext cx="12191365" cy="769620"/>
            <a:chOff x="318" y="0"/>
            <a:chExt cx="12191365" cy="769620"/>
          </a:xfrm>
        </p:grpSpPr>
        <p:sp>
          <p:nvSpPr>
            <p:cNvPr id="3" name="矩形 2"/>
            <p:cNvSpPr/>
            <p:nvPr/>
          </p:nvSpPr>
          <p:spPr>
            <a:xfrm>
              <a:off x="318" y="0"/>
              <a:ext cx="12191365" cy="769620"/>
            </a:xfrm>
            <a:prstGeom prst="rect">
              <a:avLst/>
            </a:prstGeom>
            <a:solidFill>
              <a:srgbClr val="18181A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43A839B-F81F-4358-A2EC-0FD077F0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560" y="0"/>
              <a:ext cx="2128123" cy="71489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B487BE-9A33-472D-A438-D7F2383C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10" y="153977"/>
              <a:ext cx="527562" cy="527562"/>
            </a:xfrm>
            <a:prstGeom prst="rect">
              <a:avLst/>
            </a:prstGeom>
          </p:spPr>
        </p:pic>
      </p:grpSp>
      <p:sp>
        <p:nvSpPr>
          <p:cNvPr id="9" name="文本框 6"/>
          <p:cNvSpPr txBox="1"/>
          <p:nvPr/>
        </p:nvSpPr>
        <p:spPr>
          <a:xfrm>
            <a:off x="647789" y="158319"/>
            <a:ext cx="313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LRU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缓存淘汰算法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73B6681A-41C2-A646-BF5A-689022C51B71}"/>
              </a:ext>
            </a:extLst>
          </p:cNvPr>
          <p:cNvSpPr txBox="1">
            <a:spLocks/>
          </p:cNvSpPr>
          <p:nvPr/>
        </p:nvSpPr>
        <p:spPr>
          <a:xfrm>
            <a:off x="1603964" y="438539"/>
            <a:ext cx="2789853" cy="200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6" name="内容占位符 2">
            <a:extLst>
              <a:ext uri="{FF2B5EF4-FFF2-40B4-BE49-F238E27FC236}">
                <a16:creationId xmlns:a16="http://schemas.microsoft.com/office/drawing/2014/main" id="{DA4B2B0E-6B23-1449-AA79-644A11FD6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08" y="1323474"/>
            <a:ext cx="2459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261938" indent="-261938">
              <a:spcBef>
                <a:spcPct val="20000"/>
              </a:spcBef>
              <a:buBlip>
                <a:blip r:embed="rId6"/>
              </a:buBlip>
              <a:defRPr kumimoji="1" sz="20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0011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36688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indent="-357188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513013" indent="-277813">
              <a:spcBef>
                <a:spcPct val="20000"/>
              </a:spcBef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702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4274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846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341813" indent="-277813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1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业界方案对比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DAE5B8A-142B-8D42-9148-213EF03F4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686"/>
              </p:ext>
            </p:extLst>
          </p:nvPr>
        </p:nvGraphicFramePr>
        <p:xfrm>
          <a:off x="647789" y="1915992"/>
          <a:ext cx="7286178" cy="4025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0413">
                  <a:extLst>
                    <a:ext uri="{9D8B030D-6E8A-4147-A177-3AD203B41FA5}">
                      <a16:colId xmlns:a16="http://schemas.microsoft.com/office/drawing/2014/main" val="2929757915"/>
                    </a:ext>
                  </a:extLst>
                </a:gridCol>
                <a:gridCol w="1931927">
                  <a:extLst>
                    <a:ext uri="{9D8B030D-6E8A-4147-A177-3AD203B41FA5}">
                      <a16:colId xmlns:a16="http://schemas.microsoft.com/office/drawing/2014/main" val="2314720873"/>
                    </a:ext>
                  </a:extLst>
                </a:gridCol>
                <a:gridCol w="1381913">
                  <a:extLst>
                    <a:ext uri="{9D8B030D-6E8A-4147-A177-3AD203B41FA5}">
                      <a16:colId xmlns:a16="http://schemas.microsoft.com/office/drawing/2014/main" val="39849706"/>
                    </a:ext>
                  </a:extLst>
                </a:gridCol>
                <a:gridCol w="1821925">
                  <a:extLst>
                    <a:ext uri="{9D8B030D-6E8A-4147-A177-3AD203B41FA5}">
                      <a16:colId xmlns:a16="http://schemas.microsoft.com/office/drawing/2014/main" val="2401602807"/>
                    </a:ext>
                  </a:extLst>
                </a:gridCol>
              </a:tblGrid>
              <a:tr h="5031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比较项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5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YYMemoryCache</a:t>
                      </a:r>
                      <a:endParaRPr lang="en" sz="15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5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NSCache</a:t>
                      </a:r>
                      <a:endParaRPr lang="en" sz="15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5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LCLRUManager</a:t>
                      </a:r>
                      <a:endParaRPr lang="en" sz="15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828623996"/>
                  </a:ext>
                </a:extLst>
              </a:tr>
              <a:tr h="5031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是否有超时自动释放功能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无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506345337"/>
                  </a:ext>
                </a:extLst>
              </a:tr>
              <a:tr h="5031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释放内存即时性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039372263"/>
                  </a:ext>
                </a:extLst>
              </a:tr>
              <a:tr h="5031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退到后台是否释放内存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无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无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129084532"/>
                  </a:ext>
                </a:extLst>
              </a:tr>
              <a:tr h="5031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是否有节点复用池</a:t>
                      </a: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无</a:t>
                      </a: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无</a:t>
                      </a: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</a:t>
                      </a: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341986707"/>
                  </a:ext>
                </a:extLst>
              </a:tr>
              <a:tr h="5031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增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差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优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774429988"/>
                  </a:ext>
                </a:extLst>
              </a:tr>
              <a:tr h="5031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删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即时释放</a:t>
                      </a: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不即时释放</a:t>
                      </a: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即时释放</a:t>
                      </a: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641745509"/>
                  </a:ext>
                </a:extLst>
              </a:tr>
              <a:tr h="50318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查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O(1)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未知</a:t>
                      </a: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O(1)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71945117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64374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50765</TotalTime>
  <Words>748</Words>
  <Application>Microsoft Macintosh PowerPoint</Application>
  <PresentationFormat>宽屏</PresentationFormat>
  <Paragraphs>131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T103745</dc:creator>
  <cp:lastModifiedBy>T100969</cp:lastModifiedBy>
  <cp:revision>3258</cp:revision>
  <cp:lastPrinted>2019-08-30T08:43:57Z</cp:lastPrinted>
  <dcterms:created xsi:type="dcterms:W3CDTF">2018-02-27T03:05:00Z</dcterms:created>
  <dcterms:modified xsi:type="dcterms:W3CDTF">2020-11-27T07:17:08Z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2052-11.1.0.8415</vt:lpwstr>
  </property>
  <property fmtid="{D5CDD505-2E9C-101B-9397-08002B2CF9AE}" pid="3" name="KSORubyTemplateID">
    <vt:lpwstr>2</vt:lpwstr>
  </property>
</Properties>
</file>